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16"/>
  </p:notesMasterIdLst>
  <p:handoutMasterIdLst>
    <p:handoutMasterId r:id="rId17"/>
  </p:handoutMasterIdLst>
  <p:sldIdLst>
    <p:sldId id="288" r:id="rId2"/>
    <p:sldId id="291" r:id="rId3"/>
    <p:sldId id="290" r:id="rId4"/>
    <p:sldId id="304" r:id="rId5"/>
    <p:sldId id="303" r:id="rId6"/>
    <p:sldId id="311" r:id="rId7"/>
    <p:sldId id="322" r:id="rId8"/>
    <p:sldId id="307" r:id="rId9"/>
    <p:sldId id="316" r:id="rId10"/>
    <p:sldId id="289" r:id="rId11"/>
    <p:sldId id="309" r:id="rId12"/>
    <p:sldId id="321" r:id="rId13"/>
    <p:sldId id="315" r:id="rId14"/>
    <p:sldId id="298" r:id="rId1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4" clrIdx="0">
    <p:extLst>
      <p:ext uri="{19B8F6BF-5375-455C-9EA6-DF929625EA0E}">
        <p15:presenceInfo xmlns:p15="http://schemas.microsoft.com/office/powerpoint/2012/main" userId="Yair Moshe" providerId="None"/>
      </p:ext>
    </p:extLst>
  </p:cmAuthor>
  <p:cmAuthor id="2" name="Ori Cohen" initials="OC" lastIdx="0" clrIdx="1">
    <p:extLst>
      <p:ext uri="{19B8F6BF-5375-455C-9EA6-DF929625EA0E}">
        <p15:presenceInfo xmlns:p15="http://schemas.microsoft.com/office/powerpoint/2012/main" userId="Ori Coh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4496"/>
    <a:srgbClr val="9E5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6" autoAdjust="0"/>
    <p:restoredTop sz="96024" autoAdjust="0"/>
  </p:normalViewPr>
  <p:slideViewPr>
    <p:cSldViewPr>
      <p:cViewPr varScale="1">
        <p:scale>
          <a:sx n="113" d="100"/>
          <a:sy n="113" d="100"/>
        </p:scale>
        <p:origin x="2120"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may appear before the project goal slide if it's not poossible to understand the project goal without the background.</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ט'.אדר ב.תשפ"ד</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ט'.אדר ב.תשפ"ד</a:t>
            </a:fld>
            <a:endParaRPr lang="he-IL"/>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he-IL"/>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00800" y="6324600"/>
            <a:ext cx="2133600" cy="365125"/>
          </a:xfrm>
        </p:spPr>
        <p:txBody>
          <a:bodyPr/>
          <a:lstStyle/>
          <a:p>
            <a:r>
              <a:rPr lang="en-US" dirty="0"/>
              <a:t>#</a:t>
            </a:r>
          </a:p>
        </p:txBody>
      </p:sp>
      <p:pic>
        <p:nvPicPr>
          <p:cNvPr id="8" name="Picture 8" descr="http://pard.technion.ac.il/archives/Logo/Technion%20logo-1b.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2800" y="313561"/>
            <a:ext cx="1796142" cy="67703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userDrawn="1"/>
        </p:nvSpPr>
        <p:spPr>
          <a:xfrm>
            <a:off x="3491298" y="114048"/>
            <a:ext cx="2535429" cy="431967"/>
          </a:xfrm>
          <a:prstGeom prst="rect">
            <a:avLst/>
          </a:prstGeom>
        </p:spPr>
        <p:txBody>
          <a:bodyPr vert="horz" lIns="91440" tIns="45720" rIns="91440" bIns="45720" rtlCol="1" anchor="t">
            <a:normAutofit fontScale="85000" lnSpcReduction="20000"/>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algn="l"/>
            <a:r>
              <a:rPr lang="en-US" sz="1600" b="0" dirty="0">
                <a:solidFill>
                  <a:srgbClr val="002060"/>
                </a:solidFill>
                <a:latin typeface="+mj-lt"/>
              </a:rPr>
              <a:t>Andrew and Erna Viterbi Faculty of Electrical Engineering</a:t>
            </a:r>
          </a:p>
        </p:txBody>
      </p:sp>
      <p:sp>
        <p:nvSpPr>
          <p:cNvPr id="12" name="Title 1"/>
          <p:cNvSpPr txBox="1">
            <a:spLocks/>
          </p:cNvSpPr>
          <p:nvPr userDrawn="1"/>
        </p:nvSpPr>
        <p:spPr>
          <a:xfrm>
            <a:off x="403161" y="660400"/>
            <a:ext cx="1447800" cy="431967"/>
          </a:xfrm>
          <a:prstGeom prst="rect">
            <a:avLst/>
          </a:prstGeom>
        </p:spPr>
        <p:txBody>
          <a:bodyPr vert="horz" lIns="91440" tIns="45720" rIns="91440" bIns="45720" rtlCol="1" anchor="t">
            <a:normAutofit/>
          </a:bodyPr>
          <a:lstStyle>
            <a:lvl1pPr algn="l" defTabSz="914400" rtl="1" eaLnBrk="1" latinLnBrk="0" hangingPunct="1">
              <a:lnSpc>
                <a:spcPct val="90000"/>
              </a:lnSpc>
              <a:spcBef>
                <a:spcPct val="0"/>
              </a:spcBef>
              <a:buNone/>
              <a:defRPr lang="he-IL" sz="1800" b="1" kern="1200" baseline="0" dirty="0" smtClean="0">
                <a:solidFill>
                  <a:srgbClr val="002147"/>
                </a:solidFill>
                <a:latin typeface="Tahoma" panose="020B0604030504040204" pitchFamily="34" charset="0"/>
                <a:ea typeface="Tahoma" panose="020B0604030504040204" pitchFamily="34" charset="0"/>
                <a:cs typeface="Tahoma" panose="020B0604030504040204" pitchFamily="34" charset="0"/>
              </a:defRPr>
            </a:lvl1pPr>
          </a:lstStyle>
          <a:p>
            <a:pPr marL="0" algn="ctr" defTabSz="914400" rtl="0" eaLnBrk="1" latinLnBrk="0" hangingPunct="1">
              <a:lnSpc>
                <a:spcPct val="90000"/>
              </a:lnSpc>
              <a:spcBef>
                <a:spcPct val="0"/>
              </a:spcBef>
              <a:buNone/>
            </a:pPr>
            <a:endParaRPr lang="en-US" sz="1600" b="0" dirty="0">
              <a:solidFill>
                <a:srgbClr val="AD13A9"/>
              </a:solidFill>
              <a:latin typeface="+mj-lt"/>
            </a:endParaRPr>
          </a:p>
        </p:txBody>
      </p:sp>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28395" r="15670"/>
          <a:stretch/>
        </p:blipFill>
        <p:spPr>
          <a:xfrm>
            <a:off x="3545508" y="510689"/>
            <a:ext cx="1800000" cy="551687"/>
          </a:xfrm>
          <a:prstGeom prst="rect">
            <a:avLst/>
          </a:prstGeom>
        </p:spPr>
      </p:pic>
      <p:pic>
        <p:nvPicPr>
          <p:cNvPr id="4" name="Picture 3">
            <a:extLst>
              <a:ext uri="{FF2B5EF4-FFF2-40B4-BE49-F238E27FC236}">
                <a16:creationId xmlns:a16="http://schemas.microsoft.com/office/drawing/2014/main" id="{58ACED65-8773-21E5-5365-97E214A8154B}"/>
              </a:ext>
            </a:extLst>
          </p:cNvPr>
          <p:cNvPicPr>
            <a:picLocks noChangeAspect="1"/>
          </p:cNvPicPr>
          <p:nvPr userDrawn="1"/>
        </p:nvPicPr>
        <p:blipFill>
          <a:blip r:embed="rId4"/>
          <a:stretch>
            <a:fillRect/>
          </a:stretch>
        </p:blipFill>
        <p:spPr>
          <a:xfrm>
            <a:off x="76200" y="114048"/>
            <a:ext cx="2409327" cy="898407"/>
          </a:xfrm>
          <a:prstGeom prst="rect">
            <a:avLst/>
          </a:prstGeom>
        </p:spPr>
      </p:pic>
    </p:spTree>
    <p:extLst>
      <p:ext uri="{BB962C8B-B14F-4D97-AF65-F5344CB8AC3E}">
        <p14:creationId xmlns:p14="http://schemas.microsoft.com/office/powerpoint/2010/main" val="135090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70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D9778-10B4-40FB-B4E4-44FA89A86639}" type="slidenum">
              <a:rPr lang="en-US" smtClean="0"/>
              <a:pPr/>
              <a:t>‹#›</a:t>
            </a:fld>
            <a:endParaRPr lang="en-US"/>
          </a:p>
        </p:txBody>
      </p:sp>
      <p:pic>
        <p:nvPicPr>
          <p:cNvPr id="4" name="Picture 3">
            <a:extLst>
              <a:ext uri="{FF2B5EF4-FFF2-40B4-BE49-F238E27FC236}">
                <a16:creationId xmlns:a16="http://schemas.microsoft.com/office/drawing/2014/main" id="{E27A4028-930B-DEF9-7871-4C696B0DAD9C}"/>
              </a:ext>
            </a:extLst>
          </p:cNvPr>
          <p:cNvPicPr>
            <a:picLocks noChangeAspect="1"/>
          </p:cNvPicPr>
          <p:nvPr userDrawn="1"/>
        </p:nvPicPr>
        <p:blipFill>
          <a:blip r:embed="rId2"/>
          <a:stretch>
            <a:fillRect/>
          </a:stretch>
        </p:blipFill>
        <p:spPr>
          <a:xfrm>
            <a:off x="1" y="71941"/>
            <a:ext cx="1981200" cy="738764"/>
          </a:xfrm>
          <a:prstGeom prst="rect">
            <a:avLst/>
          </a:prstGeom>
        </p:spPr>
      </p:pic>
    </p:spTree>
    <p:extLst>
      <p:ext uri="{BB962C8B-B14F-4D97-AF65-F5344CB8AC3E}">
        <p14:creationId xmlns:p14="http://schemas.microsoft.com/office/powerpoint/2010/main" val="25853523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youtu.be/jhX8cq-zeDI"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tello.oneoffcoder.com/swarm.html" TargetMode="External"/><Relationship Id="rId3" Type="http://schemas.openxmlformats.org/officeDocument/2006/relationships/hyperlink" Target="https://www.avinteractive.com/territories-news/apac/the-1500-drone-dragon-that-danced-in-the-shenzhen-sky-26-06-2023/" TargetMode="External"/><Relationship Id="rId7" Type="http://schemas.openxmlformats.org/officeDocument/2006/relationships/hyperlink" Target="https://dl-cdn.ryzerobotics.com/downloads/Tello/Tello%20SDK%202.0%20User%20Guide.pdf" TargetMode="External"/><Relationship Id="rId2" Type="http://schemas.openxmlformats.org/officeDocument/2006/relationships/hyperlink" Target="https://www.statista.com/chart/17201/commecial-drones-projected-growth/" TargetMode="External"/><Relationship Id="rId1" Type="http://schemas.openxmlformats.org/officeDocument/2006/relationships/slideLayout" Target="../slideLayouts/slideLayout2.xml"/><Relationship Id="rId6" Type="http://schemas.openxmlformats.org/officeDocument/2006/relationships/hyperlink" Target="https://www.technologyreview.com/technology/agricultural-drones/#:~:text=Compared%20with%20satellite%20imagery%2C%20it%27s,for%20less%20than%20%241%2C000%20each." TargetMode="External"/><Relationship Id="rId11" Type="http://schemas.openxmlformats.org/officeDocument/2006/relationships/hyperlink" Target="https://medium.com/@kamalakar.sambaraj/tello-drone-meets-google-home-part-1-df37a62c63e6" TargetMode="External"/><Relationship Id="rId5" Type="http://schemas.openxmlformats.org/officeDocument/2006/relationships/hyperlink" Target="https://www.geekwire.com/2019/echodyne-univ-washington-assist-darpa-aerial-drone-surveillance-test/" TargetMode="External"/><Relationship Id="rId10" Type="http://schemas.openxmlformats.org/officeDocument/2006/relationships/hyperlink" Target="https://github.com/DaWelter/h264decoder/tree/master" TargetMode="External"/><Relationship Id="rId4" Type="http://schemas.openxmlformats.org/officeDocument/2006/relationships/hyperlink" Target="https://www.guinnessworldrecords.com/news/commercial/2023/7/patriotic-drone-show-lights-up-the-sky-with-record-breaking-aerial-message-755685" TargetMode="External"/><Relationship Id="rId9" Type="http://schemas.openxmlformats.org/officeDocument/2006/relationships/hyperlink" Target="https://github.com/dji-sdk/Tello-Pyth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https://wp.technologyreview.com/wp-content/uploads/2016/07/fotolia88050102subscriptionmonthlym-7.jpg"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https://cdn.geekwire.com/wp-content/uploads/2019/11/191122-dragnet-630x322.jpg" TargetMode="Externa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835025"/>
            <a:ext cx="8007172" cy="2365375"/>
          </a:xfrm>
        </p:spPr>
        <p:txBody>
          <a:bodyPr>
            <a:normAutofit/>
          </a:bodyPr>
          <a:lstStyle/>
          <a:p>
            <a:pPr rtl="0"/>
            <a:r>
              <a:rPr lang="en-US" dirty="0">
                <a:solidFill>
                  <a:srgbClr val="002060"/>
                </a:solidFill>
              </a:rPr>
              <a:t>Operations on Swarm of Drones Formation and Shape Control</a:t>
            </a:r>
          </a:p>
        </p:txBody>
      </p:sp>
      <p:sp>
        <p:nvSpPr>
          <p:cNvPr id="3" name="Subtitle 2"/>
          <p:cNvSpPr>
            <a:spLocks noGrp="1"/>
          </p:cNvSpPr>
          <p:nvPr>
            <p:ph type="subTitle" idx="1"/>
          </p:nvPr>
        </p:nvSpPr>
        <p:spPr>
          <a:xfrm>
            <a:off x="838200" y="3200400"/>
            <a:ext cx="7385228" cy="3505200"/>
          </a:xfrm>
        </p:spPr>
        <p:txBody>
          <a:bodyPr>
            <a:noAutofit/>
          </a:bodyPr>
          <a:lstStyle/>
          <a:p>
            <a:pPr algn="l" rtl="0"/>
            <a:r>
              <a:rPr lang="en-US" sz="2400" u="sng" dirty="0">
                <a:solidFill>
                  <a:srgbClr val="002060"/>
                </a:solidFill>
              </a:rPr>
              <a:t>Students:</a:t>
            </a:r>
            <a:r>
              <a:rPr lang="en-US" sz="2400" dirty="0">
                <a:solidFill>
                  <a:srgbClr val="002060"/>
                </a:solidFill>
              </a:rPr>
              <a:t> Oz </a:t>
            </a:r>
            <a:r>
              <a:rPr lang="en-US" sz="2400" dirty="0" err="1">
                <a:solidFill>
                  <a:srgbClr val="002060"/>
                </a:solidFill>
              </a:rPr>
              <a:t>Arye</a:t>
            </a:r>
            <a:r>
              <a:rPr lang="en-US" sz="2400" dirty="0">
                <a:solidFill>
                  <a:srgbClr val="002060"/>
                </a:solidFill>
              </a:rPr>
              <a:t> and Arnold </a:t>
            </a:r>
            <a:r>
              <a:rPr lang="en-US" sz="2400" dirty="0" err="1">
                <a:solidFill>
                  <a:srgbClr val="002060"/>
                </a:solidFill>
              </a:rPr>
              <a:t>Cheskis</a:t>
            </a:r>
            <a:endParaRPr lang="en-US" sz="2400" dirty="0">
              <a:solidFill>
                <a:srgbClr val="002060"/>
              </a:solidFill>
            </a:endParaRPr>
          </a:p>
          <a:p>
            <a:pPr algn="l" rtl="0"/>
            <a:r>
              <a:rPr lang="en-US" sz="2400" u="sng" dirty="0">
                <a:solidFill>
                  <a:srgbClr val="002060"/>
                </a:solidFill>
              </a:rPr>
              <a:t>Supervisor</a:t>
            </a:r>
            <a:r>
              <a:rPr lang="en-US" sz="2400" dirty="0">
                <a:solidFill>
                  <a:srgbClr val="002060"/>
                </a:solidFill>
              </a:rPr>
              <a:t>: </a:t>
            </a:r>
            <a:r>
              <a:rPr lang="en-US" sz="2400" dirty="0" err="1">
                <a:solidFill>
                  <a:srgbClr val="002060"/>
                </a:solidFill>
              </a:rPr>
              <a:t>Ofer</a:t>
            </a:r>
            <a:r>
              <a:rPr lang="en-US" sz="2400" dirty="0">
                <a:solidFill>
                  <a:srgbClr val="002060"/>
                </a:solidFill>
              </a:rPr>
              <a:t> </a:t>
            </a:r>
            <a:r>
              <a:rPr lang="en-US" sz="2400" dirty="0" err="1">
                <a:solidFill>
                  <a:srgbClr val="002060"/>
                </a:solidFill>
              </a:rPr>
              <a:t>Danino</a:t>
            </a:r>
            <a:endParaRPr lang="en-US" sz="2400" dirty="0">
              <a:solidFill>
                <a:srgbClr val="002060"/>
              </a:solidFill>
            </a:endParaRPr>
          </a:p>
          <a:p>
            <a:pPr algn="l" rtl="0"/>
            <a:endParaRPr lang="en-US" sz="1800" dirty="0"/>
          </a:p>
          <a:p>
            <a:pPr algn="l" rtl="0"/>
            <a:endParaRPr lang="he-IL" sz="1800" dirty="0"/>
          </a:p>
          <a:p>
            <a:pPr algn="l" rtl="0"/>
            <a:r>
              <a:rPr lang="en-US" sz="2000" dirty="0">
                <a:solidFill>
                  <a:srgbClr val="002060"/>
                </a:solidFill>
                <a:cs typeface="+mj-cs"/>
              </a:rPr>
              <a:t>Semester:  Spring,  2023</a:t>
            </a:r>
          </a:p>
          <a:p>
            <a:pPr algn="l" rtl="0"/>
            <a:r>
              <a:rPr lang="en-US" sz="2000" dirty="0">
                <a:solidFill>
                  <a:srgbClr val="002060"/>
                </a:solidFill>
                <a:cs typeface="+mj-cs"/>
              </a:rPr>
              <a:t>Finish date:   February 2024</a:t>
            </a:r>
            <a:endParaRPr lang="he-IL" sz="2000" dirty="0">
              <a:solidFill>
                <a:srgbClr val="002060"/>
              </a:solidFill>
              <a:cs typeface="+mj-cs"/>
            </a:endParaRPr>
          </a:p>
          <a:p>
            <a:pPr algn="l" rtl="0"/>
            <a:endParaRPr lang="en-US" sz="1200" dirty="0">
              <a:solidFill>
                <a:srgbClr val="002060"/>
              </a:solidFill>
            </a:endParaRPr>
          </a:p>
          <a:p>
            <a:pPr algn="l" rtl="0"/>
            <a:endParaRPr lang="en-US" sz="2400" dirty="0"/>
          </a:p>
          <a:p>
            <a:pPr algn="l" rtl="0"/>
            <a:endParaRPr lang="he-IL" sz="2400" dirty="0"/>
          </a:p>
          <a:p>
            <a:pPr algn="l" rtl="0"/>
            <a:endParaRPr lang="en-US" sz="2400" dirty="0"/>
          </a:p>
          <a:p>
            <a:pPr algn="l" rtl="0"/>
            <a:endParaRPr lang="en-US" sz="2400" dirty="0"/>
          </a:p>
          <a:p>
            <a:pPr algn="l" rtl="0"/>
            <a:endParaRPr lang="en-US" sz="2400" dirty="0"/>
          </a:p>
          <a:p>
            <a:pPr algn="l" rtl="0"/>
            <a:endParaRPr lang="en-US" sz="2400" dirty="0"/>
          </a:p>
        </p:txBody>
      </p:sp>
      <p:pic>
        <p:nvPicPr>
          <p:cNvPr id="1026" name="Picture 2" descr="Wireless drone with remote control on a white background. AI generated.  23143367 Stock Photo at Vecteezy">
            <a:extLst>
              <a:ext uri="{FF2B5EF4-FFF2-40B4-BE49-F238E27FC236}">
                <a16:creationId xmlns:a16="http://schemas.microsoft.com/office/drawing/2014/main" id="{2551BC64-74C8-7DE6-A589-E20241B43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649495"/>
            <a:ext cx="3429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76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6118"/>
            <a:ext cx="8229600" cy="1143000"/>
          </a:xfrm>
        </p:spPr>
        <p:txBody>
          <a:bodyPr>
            <a:normAutofit fontScale="90000"/>
          </a:bodyPr>
          <a:lstStyle/>
          <a:p>
            <a:r>
              <a:rPr lang="en-US" dirty="0">
                <a:solidFill>
                  <a:srgbClr val="002060"/>
                </a:solidFill>
              </a:rPr>
              <a:t>Position detection using the Green Square</a:t>
            </a:r>
            <a:endParaRPr lang="he-IL" dirty="0">
              <a:solidFill>
                <a:srgbClr val="002060"/>
              </a:solidFill>
            </a:endParaRPr>
          </a:p>
        </p:txBody>
      </p:sp>
      <p:sp>
        <p:nvSpPr>
          <p:cNvPr id="3" name="Content Placeholder 2"/>
          <p:cNvSpPr>
            <a:spLocks noGrp="1"/>
          </p:cNvSpPr>
          <p:nvPr>
            <p:ph idx="1"/>
          </p:nvPr>
        </p:nvSpPr>
        <p:spPr>
          <a:xfrm>
            <a:off x="228600" y="1268346"/>
            <a:ext cx="7315200" cy="1434926"/>
          </a:xfrm>
        </p:spPr>
        <p:txBody>
          <a:bodyPr/>
          <a:lstStyle/>
          <a:p>
            <a:pPr marL="0" indent="0">
              <a:buNone/>
            </a:pPr>
            <a:r>
              <a:rPr lang="en-US" dirty="0">
                <a:solidFill>
                  <a:srgbClr val="002060"/>
                </a:solidFill>
              </a:rPr>
              <a:t>	   	</a:t>
            </a:r>
            <a:endParaRPr lang="he-IL" dirty="0">
              <a:solidFill>
                <a:srgbClr val="002060"/>
              </a:solidFill>
            </a:endParaRPr>
          </a:p>
        </p:txBody>
      </p:sp>
      <p:sp>
        <p:nvSpPr>
          <p:cNvPr id="4" name="Slide Number Placeholder 3">
            <a:extLst>
              <a:ext uri="{FF2B5EF4-FFF2-40B4-BE49-F238E27FC236}">
                <a16:creationId xmlns:a16="http://schemas.microsoft.com/office/drawing/2014/main" id="{34D0A700-E920-8A2A-848D-8DC8EDDD42F3}"/>
              </a:ext>
            </a:extLst>
          </p:cNvPr>
          <p:cNvSpPr>
            <a:spLocks noGrp="1"/>
          </p:cNvSpPr>
          <p:nvPr>
            <p:ph type="sldNum" sz="quarter" idx="12"/>
          </p:nvPr>
        </p:nvSpPr>
        <p:spPr/>
        <p:txBody>
          <a:bodyPr/>
          <a:lstStyle/>
          <a:p>
            <a:fld id="{B01D9778-10B4-40FB-B4E4-44FA89A86639}" type="slidenum">
              <a:rPr lang="en-US" smtClean="0"/>
              <a:pPr/>
              <a:t>10</a:t>
            </a:fld>
            <a:endParaRPr lang="en-US"/>
          </a:p>
        </p:txBody>
      </p:sp>
      <p:pic>
        <p:nvPicPr>
          <p:cNvPr id="7" name="Picture 6">
            <a:extLst>
              <a:ext uri="{FF2B5EF4-FFF2-40B4-BE49-F238E27FC236}">
                <a16:creationId xmlns:a16="http://schemas.microsoft.com/office/drawing/2014/main" id="{E68DD9AB-0AFD-43A5-29FF-94F2CEB3DD7E}"/>
              </a:ext>
            </a:extLst>
          </p:cNvPr>
          <p:cNvPicPr>
            <a:picLocks noChangeAspect="1"/>
          </p:cNvPicPr>
          <p:nvPr/>
        </p:nvPicPr>
        <p:blipFill>
          <a:blip r:embed="rId2"/>
          <a:stretch>
            <a:fillRect/>
          </a:stretch>
        </p:blipFill>
        <p:spPr>
          <a:xfrm>
            <a:off x="0" y="2286000"/>
            <a:ext cx="8924417" cy="3121968"/>
          </a:xfrm>
          <a:prstGeom prst="rect">
            <a:avLst/>
          </a:prstGeom>
        </p:spPr>
      </p:pic>
    </p:spTree>
    <p:extLst>
      <p:ext uri="{BB962C8B-B14F-4D97-AF65-F5344CB8AC3E}">
        <p14:creationId xmlns:p14="http://schemas.microsoft.com/office/powerpoint/2010/main" val="746629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9760"/>
            <a:ext cx="8229600" cy="1143000"/>
          </a:xfrm>
        </p:spPr>
        <p:txBody>
          <a:bodyPr/>
          <a:lstStyle/>
          <a:p>
            <a:r>
              <a:rPr lang="en-US" dirty="0">
                <a:solidFill>
                  <a:srgbClr val="002060"/>
                </a:solidFill>
              </a:rPr>
              <a:t>Firebase and Path simulation</a:t>
            </a:r>
            <a:endParaRPr lang="he-IL" dirty="0">
              <a:solidFill>
                <a:srgbClr val="002060"/>
              </a:solidFill>
            </a:endParaRPr>
          </a:p>
        </p:txBody>
      </p:sp>
      <p:sp>
        <p:nvSpPr>
          <p:cNvPr id="6" name="Slide Number Placeholder 5">
            <a:extLst>
              <a:ext uri="{FF2B5EF4-FFF2-40B4-BE49-F238E27FC236}">
                <a16:creationId xmlns:a16="http://schemas.microsoft.com/office/drawing/2014/main" id="{09239685-CD41-1B4E-97C6-8C3369BD2D45}"/>
              </a:ext>
            </a:extLst>
          </p:cNvPr>
          <p:cNvSpPr>
            <a:spLocks noGrp="1"/>
          </p:cNvSpPr>
          <p:nvPr>
            <p:ph type="sldNum" sz="quarter" idx="12"/>
          </p:nvPr>
        </p:nvSpPr>
        <p:spPr/>
        <p:txBody>
          <a:bodyPr/>
          <a:lstStyle/>
          <a:p>
            <a:fld id="{B01D9778-10B4-40FB-B4E4-44FA89A86639}" type="slidenum">
              <a:rPr lang="en-US" smtClean="0"/>
              <a:pPr/>
              <a:t>11</a:t>
            </a:fld>
            <a:endParaRPr lang="en-US"/>
          </a:p>
        </p:txBody>
      </p:sp>
      <p:pic>
        <p:nvPicPr>
          <p:cNvPr id="8" name="Vpython">
            <a:hlinkClick r:id="" action="ppaction://media"/>
            <a:extLst>
              <a:ext uri="{FF2B5EF4-FFF2-40B4-BE49-F238E27FC236}">
                <a16:creationId xmlns:a16="http://schemas.microsoft.com/office/drawing/2014/main" id="{EAC0A1FA-B372-EEFE-3BFD-E7C2C6B40B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 y="1752600"/>
            <a:ext cx="9144000" cy="3943350"/>
          </a:xfrm>
          <a:prstGeom prst="rect">
            <a:avLst/>
          </a:prstGeom>
        </p:spPr>
      </p:pic>
    </p:spTree>
    <p:extLst>
      <p:ext uri="{BB962C8B-B14F-4D97-AF65-F5344CB8AC3E}">
        <p14:creationId xmlns:p14="http://schemas.microsoft.com/office/powerpoint/2010/main" val="10086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9BD2-610D-1B3B-4773-425CEFF9A3BA}"/>
              </a:ext>
            </a:extLst>
          </p:cNvPr>
          <p:cNvSpPr>
            <a:spLocks noGrp="1"/>
          </p:cNvSpPr>
          <p:nvPr>
            <p:ph type="title"/>
          </p:nvPr>
        </p:nvSpPr>
        <p:spPr>
          <a:xfrm>
            <a:off x="426720" y="762000"/>
            <a:ext cx="8229600" cy="1143000"/>
          </a:xfrm>
        </p:spPr>
        <p:txBody>
          <a:bodyPr>
            <a:normAutofit fontScale="90000"/>
          </a:bodyPr>
          <a:lstStyle/>
          <a:p>
            <a:r>
              <a:rPr lang="en-US" dirty="0"/>
              <a:t>POV from an external source vs. Drone’s camera</a:t>
            </a:r>
          </a:p>
        </p:txBody>
      </p:sp>
      <p:sp>
        <p:nvSpPr>
          <p:cNvPr id="4" name="Slide Number Placeholder 3">
            <a:extLst>
              <a:ext uri="{FF2B5EF4-FFF2-40B4-BE49-F238E27FC236}">
                <a16:creationId xmlns:a16="http://schemas.microsoft.com/office/drawing/2014/main" id="{50C766FB-6711-412A-4396-17CCBA4F0911}"/>
              </a:ext>
            </a:extLst>
          </p:cNvPr>
          <p:cNvSpPr>
            <a:spLocks noGrp="1"/>
          </p:cNvSpPr>
          <p:nvPr>
            <p:ph type="sldNum" sz="quarter" idx="12"/>
          </p:nvPr>
        </p:nvSpPr>
        <p:spPr/>
        <p:txBody>
          <a:bodyPr/>
          <a:lstStyle/>
          <a:p>
            <a:fld id="{B01D9778-10B4-40FB-B4E4-44FA89A86639}" type="slidenum">
              <a:rPr lang="en-US" smtClean="0"/>
              <a:pPr/>
              <a:t>12</a:t>
            </a:fld>
            <a:endParaRPr lang="en-US"/>
          </a:p>
        </p:txBody>
      </p:sp>
      <p:pic>
        <p:nvPicPr>
          <p:cNvPr id="9" name="drones complete Oz.mp4">
            <a:hlinkClick r:id="" action="ppaction://media"/>
            <a:extLst>
              <a:ext uri="{FF2B5EF4-FFF2-40B4-BE49-F238E27FC236}">
                <a16:creationId xmlns:a16="http://schemas.microsoft.com/office/drawing/2014/main" id="{70E0F376-C597-85CD-C5DE-38C06A7ABC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028878"/>
            <a:ext cx="2546350" cy="4525963"/>
          </a:xfrm>
        </p:spPr>
      </p:pic>
      <p:pic>
        <p:nvPicPr>
          <p:cNvPr id="8" name="Picture 7">
            <a:extLst>
              <a:ext uri="{FF2B5EF4-FFF2-40B4-BE49-F238E27FC236}">
                <a16:creationId xmlns:a16="http://schemas.microsoft.com/office/drawing/2014/main" id="{4727F056-035C-55FF-CCA5-D92DF94D361A}"/>
              </a:ext>
            </a:extLst>
          </p:cNvPr>
          <p:cNvPicPr>
            <a:picLocks noChangeAspect="1"/>
          </p:cNvPicPr>
          <p:nvPr/>
        </p:nvPicPr>
        <p:blipFill>
          <a:blip r:embed="rId5"/>
          <a:stretch>
            <a:fillRect/>
          </a:stretch>
        </p:blipFill>
        <p:spPr>
          <a:xfrm>
            <a:off x="3384550" y="2028878"/>
            <a:ext cx="5336878" cy="3608280"/>
          </a:xfrm>
          <a:prstGeom prst="rect">
            <a:avLst/>
          </a:prstGeom>
        </p:spPr>
      </p:pic>
      <p:sp>
        <p:nvSpPr>
          <p:cNvPr id="5" name="TextBox 4">
            <a:extLst>
              <a:ext uri="{FF2B5EF4-FFF2-40B4-BE49-F238E27FC236}">
                <a16:creationId xmlns:a16="http://schemas.microsoft.com/office/drawing/2014/main" id="{9A661CE5-D24F-D483-697A-7D81B18E1190}"/>
              </a:ext>
            </a:extLst>
          </p:cNvPr>
          <p:cNvSpPr txBox="1"/>
          <p:nvPr/>
        </p:nvSpPr>
        <p:spPr>
          <a:xfrm>
            <a:off x="4169184" y="5933911"/>
            <a:ext cx="4572000" cy="646331"/>
          </a:xfrm>
          <a:prstGeom prst="rect">
            <a:avLst/>
          </a:prstGeom>
          <a:noFill/>
        </p:spPr>
        <p:txBody>
          <a:bodyPr wrap="square">
            <a:spAutoFit/>
          </a:bodyPr>
          <a:lstStyle/>
          <a:p>
            <a:r>
              <a:rPr lang="en-US" dirty="0">
                <a:hlinkClick r:id="rId6"/>
              </a:rPr>
              <a:t>Project Overview</a:t>
            </a:r>
          </a:p>
          <a:p>
            <a:r>
              <a:rPr lang="en-US" dirty="0">
                <a:hlinkClick r:id="rId6"/>
              </a:rPr>
              <a:t>https://youtu.be/jhX8cq-zeDI</a:t>
            </a:r>
            <a:endParaRPr lang="en-US" dirty="0"/>
          </a:p>
        </p:txBody>
      </p:sp>
    </p:spTree>
    <p:extLst>
      <p:ext uri="{BB962C8B-B14F-4D97-AF65-F5344CB8AC3E}">
        <p14:creationId xmlns:p14="http://schemas.microsoft.com/office/powerpoint/2010/main" val="245266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6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Challenges</a:t>
            </a:r>
          </a:p>
        </p:txBody>
      </p:sp>
      <p:sp>
        <p:nvSpPr>
          <p:cNvPr id="6" name="Content Placeholder 2">
            <a:extLst>
              <a:ext uri="{FF2B5EF4-FFF2-40B4-BE49-F238E27FC236}">
                <a16:creationId xmlns:a16="http://schemas.microsoft.com/office/drawing/2014/main" id="{C35928E3-9CCE-404B-A45B-BED0C89CBCE8}"/>
              </a:ext>
            </a:extLst>
          </p:cNvPr>
          <p:cNvSpPr>
            <a:spLocks noGrp="1"/>
          </p:cNvSpPr>
          <p:nvPr>
            <p:ph idx="1"/>
          </p:nvPr>
        </p:nvSpPr>
        <p:spPr>
          <a:xfrm>
            <a:off x="457200" y="1600200"/>
            <a:ext cx="8229600" cy="4525963"/>
          </a:xfrm>
        </p:spPr>
        <p:txBody>
          <a:bodyPr>
            <a:normAutofit fontScale="92500" lnSpcReduction="10000"/>
          </a:bodyPr>
          <a:lstStyle/>
          <a:p>
            <a:r>
              <a:rPr lang="en-US" dirty="0">
                <a:solidFill>
                  <a:srgbClr val="002060"/>
                </a:solidFill>
              </a:rPr>
              <a:t>Drones’ instability, especially with cheaper ones used outdoors where external forces have great significance.</a:t>
            </a:r>
          </a:p>
          <a:p>
            <a:r>
              <a:rPr lang="en-US" dirty="0">
                <a:solidFill>
                  <a:srgbClr val="002060"/>
                </a:solidFill>
              </a:rPr>
              <a:t>The bandwidth of the WIFI channels limits the amount of feedback the computer can get, in the form of images, from the drones. This in turn affects the speed of the pattern correction.</a:t>
            </a:r>
          </a:p>
          <a:p>
            <a:r>
              <a:rPr lang="en-US" dirty="0">
                <a:solidFill>
                  <a:srgbClr val="002060"/>
                </a:solidFill>
              </a:rPr>
              <a:t>Delayed communication with the cloud prevents us from running the algorithms on the server and saving space on the PC.</a:t>
            </a:r>
          </a:p>
          <a:p>
            <a:endParaRPr lang="en-US" dirty="0">
              <a:solidFill>
                <a:srgbClr val="002060"/>
              </a:solidFill>
            </a:endParaRPr>
          </a:p>
          <a:p>
            <a:endParaRPr lang="en-US" dirty="0">
              <a:solidFill>
                <a:srgbClr val="002060"/>
              </a:solidFill>
            </a:endParaRPr>
          </a:p>
        </p:txBody>
      </p:sp>
      <p:sp>
        <p:nvSpPr>
          <p:cNvPr id="3" name="Slide Number Placeholder 2">
            <a:extLst>
              <a:ext uri="{FF2B5EF4-FFF2-40B4-BE49-F238E27FC236}">
                <a16:creationId xmlns:a16="http://schemas.microsoft.com/office/drawing/2014/main" id="{8D8ECEB5-2F7D-7EAD-010B-D1EBDF768199}"/>
              </a:ext>
            </a:extLst>
          </p:cNvPr>
          <p:cNvSpPr>
            <a:spLocks noGrp="1"/>
          </p:cNvSpPr>
          <p:nvPr>
            <p:ph type="sldNum" sz="quarter" idx="12"/>
          </p:nvPr>
        </p:nvSpPr>
        <p:spPr/>
        <p:txBody>
          <a:bodyPr/>
          <a:lstStyle/>
          <a:p>
            <a:fld id="{B01D9778-10B4-40FB-B4E4-44FA89A86639}" type="slidenum">
              <a:rPr lang="en-US" smtClean="0"/>
              <a:pPr/>
              <a:t>13</a:t>
            </a:fld>
            <a:endParaRPr lang="en-US"/>
          </a:p>
        </p:txBody>
      </p:sp>
    </p:spTree>
    <p:extLst>
      <p:ext uri="{BB962C8B-B14F-4D97-AF65-F5344CB8AC3E}">
        <p14:creationId xmlns:p14="http://schemas.microsoft.com/office/powerpoint/2010/main" val="1060857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15" y="228600"/>
            <a:ext cx="8229600" cy="1143000"/>
          </a:xfrm>
        </p:spPr>
        <p:txBody>
          <a:bodyPr/>
          <a:lstStyle/>
          <a:p>
            <a:r>
              <a:rPr lang="en-US" dirty="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p:txBody>
          <a:bodyPr>
            <a:normAutofit lnSpcReduction="10000"/>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[1] Commercial Drones are Taking Off, Statista, 2019; </a:t>
            </a:r>
            <a:r>
              <a:rPr lang="en-US" sz="1800" kern="100" dirty="0">
                <a:effectLst/>
                <a:latin typeface="Calibri" panose="020F0502020204030204" pitchFamily="34" charset="0"/>
                <a:ea typeface="Calibri" panose="020F0502020204030204" pitchFamily="34" charset="0"/>
                <a:cs typeface="Arial" panose="020B0604020202020204" pitchFamily="34" charset="0"/>
                <a:hlinkClick r:id="rId2"/>
              </a:rPr>
              <a:t>link</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[2] The 1,500 drone dragon that danced in the Shenzhen sky, AV Magazine, 2022;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link</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[3] Patriotic drone show lights up the sky with record-breaking aerial message, Guinness World Record, 2023;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link</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[4]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Echodyne</a:t>
            </a:r>
            <a:r>
              <a:rPr lang="en-US" sz="1800" kern="100" dirty="0">
                <a:effectLst/>
                <a:latin typeface="Calibri" panose="020F0502020204030204" pitchFamily="34" charset="0"/>
                <a:ea typeface="Calibri" panose="020F0502020204030204" pitchFamily="34" charset="0"/>
                <a:cs typeface="Arial" panose="020B0604020202020204" pitchFamily="34" charset="0"/>
              </a:rPr>
              <a:t> and Univ. of Washington assist DARPA with aerial drone surveillance test,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GeekWIRE</a:t>
            </a:r>
            <a:r>
              <a:rPr lang="en-US" sz="1800" kern="100" dirty="0">
                <a:effectLst/>
                <a:latin typeface="Calibri" panose="020F0502020204030204" pitchFamily="34" charset="0"/>
                <a:ea typeface="Calibri" panose="020F0502020204030204" pitchFamily="34" charset="0"/>
                <a:cs typeface="Arial" panose="020B0604020202020204" pitchFamily="34" charset="0"/>
              </a:rPr>
              <a:t>, 2019;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5"/>
              </a:rPr>
              <a:t>link</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[5] Agricultural Drones,</a:t>
            </a:r>
            <a:r>
              <a:rPr lang="en-US" sz="1800" dirty="0">
                <a:effectLst/>
                <a:latin typeface="Calibri" panose="020F0502020204030204" pitchFamily="34" charset="0"/>
                <a:ea typeface="Calibri" panose="020F0502020204030204" pitchFamily="34" charset="0"/>
                <a:cs typeface="Arial" panose="020B0604020202020204" pitchFamily="34" charset="0"/>
              </a:rPr>
              <a:t> MIT Technology Review</a:t>
            </a:r>
            <a:r>
              <a:rPr lang="en-US" sz="1100" dirty="0">
                <a:effectLst/>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 2014;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6"/>
              </a:rPr>
              <a:t>link</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[6] Manual for the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Ryzo</a:t>
            </a:r>
            <a:r>
              <a:rPr lang="en-US" sz="1800" kern="100" dirty="0">
                <a:effectLst/>
                <a:latin typeface="Calibri" panose="020F0502020204030204" pitchFamily="34" charset="0"/>
                <a:ea typeface="Calibri" panose="020F0502020204030204" pitchFamily="34" charset="0"/>
                <a:cs typeface="Arial" panose="020B0604020202020204" pitchFamily="34" charset="0"/>
              </a:rPr>
              <a:t> drone (SDK) in this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7"/>
              </a:rPr>
              <a:t>link</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[7] Drone swarm libraries in this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8"/>
              </a:rPr>
              <a:t>link</a:t>
            </a:r>
            <a:r>
              <a:rPr lang="en-US" sz="1800" kern="100" dirty="0">
                <a:effectLst/>
                <a:latin typeface="Calibri" panose="020F0502020204030204" pitchFamily="34" charset="0"/>
                <a:ea typeface="Calibri" panose="020F0502020204030204" pitchFamily="34" charset="0"/>
                <a:cs typeface="Arial" panose="020B0604020202020204" pitchFamily="34" charset="0"/>
              </a:rPr>
              <a:t>, and this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9"/>
              </a:rPr>
              <a:t>link</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[8] H264 decoder (for the streaming in UDP channel) in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Dewalter’s</a:t>
            </a:r>
            <a:r>
              <a:rPr lang="en-US" sz="1800" kern="100" dirty="0">
                <a:effectLst/>
                <a:latin typeface="Calibri" panose="020F0502020204030204" pitchFamily="34" charset="0"/>
                <a:ea typeface="Calibri" panose="020F0502020204030204" pitchFamily="34" charset="0"/>
                <a:cs typeface="Arial" panose="020B0604020202020204" pitchFamily="34" charset="0"/>
              </a:rPr>
              <a:t> git repository;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0"/>
              </a:rPr>
              <a:t>link</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[9] To start with Firebase we used the tutorial in this </a:t>
            </a: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11"/>
              </a:rPr>
              <a:t>link</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6E66C0D5-6C45-199E-0BC1-1CFB468E2385}"/>
              </a:ext>
            </a:extLst>
          </p:cNvPr>
          <p:cNvSpPr>
            <a:spLocks noGrp="1"/>
          </p:cNvSpPr>
          <p:nvPr>
            <p:ph type="sldNum" sz="quarter" idx="12"/>
          </p:nvPr>
        </p:nvSpPr>
        <p:spPr/>
        <p:txBody>
          <a:bodyPr/>
          <a:lstStyle/>
          <a:p>
            <a:fld id="{B01D9778-10B4-40FB-B4E4-44FA89A86639}" type="slidenum">
              <a:rPr lang="en-US" smtClean="0"/>
              <a:pPr/>
              <a:t>14</a:t>
            </a:fld>
            <a:endParaRPr lang="en-US"/>
          </a:p>
        </p:txBody>
      </p:sp>
    </p:spTree>
    <p:extLst>
      <p:ext uri="{BB962C8B-B14F-4D97-AF65-F5344CB8AC3E}">
        <p14:creationId xmlns:p14="http://schemas.microsoft.com/office/powerpoint/2010/main" val="662023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p:cNvSpPr>
            <a:spLocks noGrp="1"/>
          </p:cNvSpPr>
          <p:nvPr>
            <p:ph idx="1"/>
          </p:nvPr>
        </p:nvSpPr>
        <p:spPr/>
        <p:txBody>
          <a:bodyPr/>
          <a:lstStyle/>
          <a:p>
            <a:r>
              <a:rPr lang="en-US" dirty="0">
                <a:solidFill>
                  <a:srgbClr val="002060"/>
                </a:solidFill>
              </a:rPr>
              <a:t>Introduction and Importance</a:t>
            </a:r>
          </a:p>
          <a:p>
            <a:r>
              <a:rPr lang="en-US" dirty="0">
                <a:solidFill>
                  <a:srgbClr val="002060"/>
                </a:solidFill>
              </a:rPr>
              <a:t>Project Goal</a:t>
            </a:r>
          </a:p>
          <a:p>
            <a:r>
              <a:rPr lang="en-US" dirty="0">
                <a:solidFill>
                  <a:srgbClr val="002060"/>
                </a:solidFill>
              </a:rPr>
              <a:t>Our System and app</a:t>
            </a:r>
          </a:p>
          <a:p>
            <a:r>
              <a:rPr lang="en-US" dirty="0">
                <a:solidFill>
                  <a:srgbClr val="002060"/>
                </a:solidFill>
              </a:rPr>
              <a:t>Methods</a:t>
            </a:r>
          </a:p>
          <a:p>
            <a:r>
              <a:rPr lang="en-US" dirty="0">
                <a:solidFill>
                  <a:srgbClr val="002060"/>
                </a:solidFill>
              </a:rPr>
              <a:t>Video</a:t>
            </a:r>
          </a:p>
          <a:p>
            <a:r>
              <a:rPr lang="en-US" dirty="0">
                <a:solidFill>
                  <a:srgbClr val="002060"/>
                </a:solidFill>
              </a:rPr>
              <a:t>Challenges</a:t>
            </a:r>
          </a:p>
          <a:p>
            <a:r>
              <a:rPr lang="en-US" dirty="0">
                <a:solidFill>
                  <a:srgbClr val="002060"/>
                </a:solidFill>
              </a:rPr>
              <a:t>References</a:t>
            </a:r>
          </a:p>
          <a:p>
            <a:pPr marL="0" indent="0">
              <a:buNone/>
            </a:pPr>
            <a:endParaRPr lang="en-US" dirty="0">
              <a:solidFill>
                <a:srgbClr val="002060"/>
              </a:solidFill>
            </a:endParaRPr>
          </a:p>
          <a:p>
            <a:pPr marL="857250" lvl="1" indent="-457200"/>
            <a:endParaRPr lang="he-IL" dirty="0">
              <a:solidFill>
                <a:srgbClr val="002060"/>
              </a:solidFill>
            </a:endParaRPr>
          </a:p>
        </p:txBody>
      </p:sp>
      <p:sp>
        <p:nvSpPr>
          <p:cNvPr id="4" name="Slide Number Placeholder 3">
            <a:extLst>
              <a:ext uri="{FF2B5EF4-FFF2-40B4-BE49-F238E27FC236}">
                <a16:creationId xmlns:a16="http://schemas.microsoft.com/office/drawing/2014/main" id="{E95AF7FE-63B6-15C3-6BCB-2FBD65CA409D}"/>
              </a:ext>
            </a:extLst>
          </p:cNvPr>
          <p:cNvSpPr>
            <a:spLocks noGrp="1"/>
          </p:cNvSpPr>
          <p:nvPr>
            <p:ph type="sldNum" sz="quarter" idx="12"/>
          </p:nvPr>
        </p:nvSpPr>
        <p:spPr/>
        <p:txBody>
          <a:bodyPr/>
          <a:lstStyle/>
          <a:p>
            <a:fld id="{B01D9778-10B4-40FB-B4E4-44FA89A86639}" type="slidenum">
              <a:rPr lang="en-US" smtClean="0"/>
              <a:pPr/>
              <a:t>2</a:t>
            </a:fld>
            <a:endParaRPr lang="en-US"/>
          </a:p>
        </p:txBody>
      </p:sp>
    </p:spTree>
    <p:extLst>
      <p:ext uri="{BB962C8B-B14F-4D97-AF65-F5344CB8AC3E}">
        <p14:creationId xmlns:p14="http://schemas.microsoft.com/office/powerpoint/2010/main" val="4064217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a:solidFill>
                  <a:srgbClr val="002060"/>
                </a:solidFill>
              </a:rPr>
              <a:t>Why drone swarms are important?</a:t>
            </a:r>
            <a:endParaRPr lang="he-IL" dirty="0">
              <a:solidFill>
                <a:srgbClr val="002060"/>
              </a:solidFill>
            </a:endParaRPr>
          </a:p>
        </p:txBody>
      </p:sp>
      <p:sp>
        <p:nvSpPr>
          <p:cNvPr id="4" name="Slide Number Placeholder 3">
            <a:extLst>
              <a:ext uri="{FF2B5EF4-FFF2-40B4-BE49-F238E27FC236}">
                <a16:creationId xmlns:a16="http://schemas.microsoft.com/office/drawing/2014/main" id="{CE8B04C5-E4C6-39CB-ED74-7EF2947A5388}"/>
              </a:ext>
            </a:extLst>
          </p:cNvPr>
          <p:cNvSpPr>
            <a:spLocks noGrp="1"/>
          </p:cNvSpPr>
          <p:nvPr>
            <p:ph type="sldNum" sz="quarter" idx="12"/>
          </p:nvPr>
        </p:nvSpPr>
        <p:spPr/>
        <p:txBody>
          <a:bodyPr/>
          <a:lstStyle/>
          <a:p>
            <a:fld id="{B01D9778-10B4-40FB-B4E4-44FA89A86639}" type="slidenum">
              <a:rPr lang="en-US" smtClean="0"/>
              <a:pPr/>
              <a:t>3</a:t>
            </a:fld>
            <a:endParaRPr lang="en-US"/>
          </a:p>
        </p:txBody>
      </p:sp>
      <p:pic>
        <p:nvPicPr>
          <p:cNvPr id="10" name="Picture 9" descr="A large city with lights&#10;&#10;Description automatically generated with medium confidence">
            <a:extLst>
              <a:ext uri="{FF2B5EF4-FFF2-40B4-BE49-F238E27FC236}">
                <a16:creationId xmlns:a16="http://schemas.microsoft.com/office/drawing/2014/main" id="{784F427F-F6AA-78A1-17DC-74197E822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0960" y="1609132"/>
            <a:ext cx="2667000" cy="2312218"/>
          </a:xfrm>
          <a:prstGeom prst="rect">
            <a:avLst/>
          </a:prstGeom>
          <a:ln>
            <a:noFill/>
          </a:ln>
          <a:effectLst>
            <a:softEdge rad="112500"/>
          </a:effectLst>
        </p:spPr>
      </p:pic>
      <p:sp>
        <p:nvSpPr>
          <p:cNvPr id="12" name="TextBox 11">
            <a:extLst>
              <a:ext uri="{FF2B5EF4-FFF2-40B4-BE49-F238E27FC236}">
                <a16:creationId xmlns:a16="http://schemas.microsoft.com/office/drawing/2014/main" id="{11A2B540-F053-22AF-9314-0105881A2CA9}"/>
              </a:ext>
            </a:extLst>
          </p:cNvPr>
          <p:cNvSpPr txBox="1"/>
          <p:nvPr/>
        </p:nvSpPr>
        <p:spPr>
          <a:xfrm>
            <a:off x="346753" y="2468185"/>
            <a:ext cx="2133600" cy="400110"/>
          </a:xfrm>
          <a:prstGeom prst="rect">
            <a:avLst/>
          </a:prstGeom>
          <a:noFill/>
        </p:spPr>
        <p:txBody>
          <a:bodyPr wrap="square">
            <a:spAutoFit/>
          </a:bodyPr>
          <a:lstStyle/>
          <a:p>
            <a:r>
              <a:rPr lang="en-US" sz="2000" dirty="0">
                <a:solidFill>
                  <a:srgbClr val="002060"/>
                </a:solidFill>
              </a:rPr>
              <a:t>Entertainment </a:t>
            </a:r>
            <a:endParaRPr lang="en-US" sz="2000" dirty="0"/>
          </a:p>
        </p:txBody>
      </p:sp>
      <p:sp>
        <p:nvSpPr>
          <p:cNvPr id="14" name="TextBox 13">
            <a:extLst>
              <a:ext uri="{FF2B5EF4-FFF2-40B4-BE49-F238E27FC236}">
                <a16:creationId xmlns:a16="http://schemas.microsoft.com/office/drawing/2014/main" id="{AEB1C116-7A82-11BE-99D5-E0C226027D1D}"/>
              </a:ext>
            </a:extLst>
          </p:cNvPr>
          <p:cNvSpPr txBox="1"/>
          <p:nvPr/>
        </p:nvSpPr>
        <p:spPr>
          <a:xfrm>
            <a:off x="7274560" y="1349918"/>
            <a:ext cx="1828800" cy="400110"/>
          </a:xfrm>
          <a:prstGeom prst="rect">
            <a:avLst/>
          </a:prstGeom>
          <a:noFill/>
        </p:spPr>
        <p:txBody>
          <a:bodyPr wrap="square">
            <a:spAutoFit/>
          </a:bodyPr>
          <a:lstStyle/>
          <a:p>
            <a:r>
              <a:rPr lang="en-US" sz="2000" dirty="0">
                <a:solidFill>
                  <a:srgbClr val="002060"/>
                </a:solidFill>
              </a:rPr>
              <a:t>Agriculture</a:t>
            </a:r>
            <a:endParaRPr lang="en-US" dirty="0"/>
          </a:p>
        </p:txBody>
      </p:sp>
      <p:sp>
        <p:nvSpPr>
          <p:cNvPr id="16" name="TextBox 15">
            <a:extLst>
              <a:ext uri="{FF2B5EF4-FFF2-40B4-BE49-F238E27FC236}">
                <a16:creationId xmlns:a16="http://schemas.microsoft.com/office/drawing/2014/main" id="{099F7BDC-D91B-58E7-5BAD-91293EA6FBBC}"/>
              </a:ext>
            </a:extLst>
          </p:cNvPr>
          <p:cNvSpPr txBox="1"/>
          <p:nvPr/>
        </p:nvSpPr>
        <p:spPr>
          <a:xfrm>
            <a:off x="5398727" y="3868727"/>
            <a:ext cx="1330960" cy="400110"/>
          </a:xfrm>
          <a:prstGeom prst="rect">
            <a:avLst/>
          </a:prstGeom>
          <a:noFill/>
        </p:spPr>
        <p:txBody>
          <a:bodyPr wrap="square">
            <a:spAutoFit/>
          </a:bodyPr>
          <a:lstStyle/>
          <a:p>
            <a:r>
              <a:rPr lang="en-US" sz="2000" dirty="0">
                <a:solidFill>
                  <a:srgbClr val="002060"/>
                </a:solidFill>
              </a:rPr>
              <a:t>Security</a:t>
            </a:r>
            <a:endParaRPr lang="en-US" sz="2000" dirty="0"/>
          </a:p>
        </p:txBody>
      </p:sp>
      <p:pic>
        <p:nvPicPr>
          <p:cNvPr id="17" name="Picture 16" descr="A collage of lights&#10;&#10;Description automatically generated">
            <a:extLst>
              <a:ext uri="{FF2B5EF4-FFF2-40B4-BE49-F238E27FC236}">
                <a16:creationId xmlns:a16="http://schemas.microsoft.com/office/drawing/2014/main" id="{87B61915-8D26-3F97-6A37-91F9A249E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 y="3500056"/>
            <a:ext cx="2418080" cy="2633359"/>
          </a:xfrm>
          <a:prstGeom prst="rect">
            <a:avLst/>
          </a:prstGeom>
          <a:ln>
            <a:noFill/>
          </a:ln>
          <a:effectLst>
            <a:softEdge rad="112500"/>
          </a:effectLst>
        </p:spPr>
      </p:pic>
      <p:sp>
        <p:nvSpPr>
          <p:cNvPr id="18" name="TextBox 17">
            <a:extLst>
              <a:ext uri="{FF2B5EF4-FFF2-40B4-BE49-F238E27FC236}">
                <a16:creationId xmlns:a16="http://schemas.microsoft.com/office/drawing/2014/main" id="{75D4020D-D53D-8F99-F4C6-E36E05801DF0}"/>
              </a:ext>
            </a:extLst>
          </p:cNvPr>
          <p:cNvSpPr txBox="1"/>
          <p:nvPr/>
        </p:nvSpPr>
        <p:spPr>
          <a:xfrm>
            <a:off x="2514600" y="3930283"/>
            <a:ext cx="2818130" cy="338554"/>
          </a:xfrm>
          <a:prstGeom prst="rect">
            <a:avLst/>
          </a:prstGeom>
          <a:noFill/>
        </p:spPr>
        <p:txBody>
          <a:bodyPr wrap="square" rtlCol="0">
            <a:spAutoFit/>
          </a:bodyPr>
          <a:lstStyle/>
          <a:p>
            <a:r>
              <a:rPr lang="en-US" sz="1600" dirty="0"/>
              <a:t>Boat festival, </a:t>
            </a:r>
            <a:r>
              <a:rPr lang="en-US" sz="1600" dirty="0" err="1"/>
              <a:t>Shenzen</a:t>
            </a:r>
            <a:r>
              <a:rPr lang="en-US" sz="1600" dirty="0"/>
              <a:t>, China</a:t>
            </a:r>
          </a:p>
        </p:txBody>
      </p:sp>
      <p:sp>
        <p:nvSpPr>
          <p:cNvPr id="20" name="TextBox 19">
            <a:extLst>
              <a:ext uri="{FF2B5EF4-FFF2-40B4-BE49-F238E27FC236}">
                <a16:creationId xmlns:a16="http://schemas.microsoft.com/office/drawing/2014/main" id="{03B9D81B-C93D-3604-EDE5-5F454C595C6F}"/>
              </a:ext>
            </a:extLst>
          </p:cNvPr>
          <p:cNvSpPr txBox="1"/>
          <p:nvPr/>
        </p:nvSpPr>
        <p:spPr>
          <a:xfrm>
            <a:off x="-13335" y="6136700"/>
            <a:ext cx="5791200" cy="584775"/>
          </a:xfrm>
          <a:prstGeom prst="rect">
            <a:avLst/>
          </a:prstGeom>
          <a:noFill/>
        </p:spPr>
        <p:txBody>
          <a:bodyPr wrap="square">
            <a:spAutoFit/>
          </a:bodyPr>
          <a:lstStyle/>
          <a:p>
            <a:r>
              <a:rPr lang="en-US" sz="1600" dirty="0"/>
              <a:t>World Guinness record, </a:t>
            </a:r>
          </a:p>
          <a:p>
            <a:r>
              <a:rPr lang="en-US" sz="1600" dirty="0"/>
              <a:t>4</a:t>
            </a:r>
            <a:r>
              <a:rPr lang="en-US" sz="1600" baseline="30000" dirty="0"/>
              <a:t>th</a:t>
            </a:r>
            <a:r>
              <a:rPr lang="en-US" sz="1600" dirty="0"/>
              <a:t> of July</a:t>
            </a:r>
          </a:p>
        </p:txBody>
      </p:sp>
      <p:sp>
        <p:nvSpPr>
          <p:cNvPr id="21" name="Rectangle 2">
            <a:extLst>
              <a:ext uri="{FF2B5EF4-FFF2-40B4-BE49-F238E27FC236}">
                <a16:creationId xmlns:a16="http://schemas.microsoft.com/office/drawing/2014/main" id="{65289647-BF73-3995-39D8-3F1D0D631DC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4" descr="Aerial Dragnet">
            <a:extLst>
              <a:ext uri="{FF2B5EF4-FFF2-40B4-BE49-F238E27FC236}">
                <a16:creationId xmlns:a16="http://schemas.microsoft.com/office/drawing/2014/main" id="{97C13FC3-2B50-0FA0-4A57-5D213DD5119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321071" y="4268837"/>
            <a:ext cx="2921000" cy="2578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2" name="Rectangle 4">
            <a:extLst>
              <a:ext uri="{FF2B5EF4-FFF2-40B4-BE49-F238E27FC236}">
                <a16:creationId xmlns:a16="http://schemas.microsoft.com/office/drawing/2014/main" id="{26624078-0965-F046-C847-C4D18EC52DC1}"/>
              </a:ext>
            </a:extLst>
          </p:cNvPr>
          <p:cNvSpPr>
            <a:spLocks noChangeArrowheads="1"/>
          </p:cNvSpPr>
          <p:nvPr/>
        </p:nvSpPr>
        <p:spPr bwMode="auto">
          <a:xfrm>
            <a:off x="6136640" y="2146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9" name="Picture 5" descr="A drone flying over a field&#10;&#10;Description automatically generated">
            <a:extLst>
              <a:ext uri="{FF2B5EF4-FFF2-40B4-BE49-F238E27FC236}">
                <a16:creationId xmlns:a16="http://schemas.microsoft.com/office/drawing/2014/main" id="{8B1115BA-363B-9FF0-71F2-D1A8E8B63D79}"/>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6827291" y="1718134"/>
            <a:ext cx="2265910" cy="19394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DD9526C-EC6F-6085-FE1F-3C64BE9BB872}"/>
              </a:ext>
            </a:extLst>
          </p:cNvPr>
          <p:cNvSpPr txBox="1"/>
          <p:nvPr/>
        </p:nvSpPr>
        <p:spPr>
          <a:xfrm>
            <a:off x="6902221" y="3590868"/>
            <a:ext cx="2226539" cy="338554"/>
          </a:xfrm>
          <a:prstGeom prst="rect">
            <a:avLst/>
          </a:prstGeom>
          <a:noFill/>
        </p:spPr>
        <p:txBody>
          <a:bodyPr wrap="square">
            <a:spAutoFit/>
          </a:bodyPr>
          <a:lstStyle/>
          <a:p>
            <a:r>
              <a:rPr lang="en-US" sz="1600" dirty="0"/>
              <a:t>An MIT Development</a:t>
            </a:r>
          </a:p>
        </p:txBody>
      </p:sp>
    </p:spTree>
    <p:extLst>
      <p:ext uri="{BB962C8B-B14F-4D97-AF65-F5344CB8AC3E}">
        <p14:creationId xmlns:p14="http://schemas.microsoft.com/office/powerpoint/2010/main" val="334877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Drones’ usage growth</a:t>
            </a:r>
            <a:endParaRPr lang="he-IL" dirty="0">
              <a:solidFill>
                <a:srgbClr val="002060"/>
              </a:solidFill>
            </a:endParaRPr>
          </a:p>
        </p:txBody>
      </p:sp>
      <p:sp>
        <p:nvSpPr>
          <p:cNvPr id="4" name="Slide Number Placeholder 3">
            <a:extLst>
              <a:ext uri="{FF2B5EF4-FFF2-40B4-BE49-F238E27FC236}">
                <a16:creationId xmlns:a16="http://schemas.microsoft.com/office/drawing/2014/main" id="{0FDE3AA3-CF10-7EB3-16B6-2CAD4E9D586F}"/>
              </a:ext>
            </a:extLst>
          </p:cNvPr>
          <p:cNvSpPr>
            <a:spLocks noGrp="1"/>
          </p:cNvSpPr>
          <p:nvPr>
            <p:ph type="sldNum" sz="quarter" idx="12"/>
          </p:nvPr>
        </p:nvSpPr>
        <p:spPr/>
        <p:txBody>
          <a:bodyPr/>
          <a:lstStyle/>
          <a:p>
            <a:fld id="{B01D9778-10B4-40FB-B4E4-44FA89A86639}" type="slidenum">
              <a:rPr lang="en-US" smtClean="0"/>
              <a:pPr/>
              <a:t>4</a:t>
            </a:fld>
            <a:endParaRPr lang="en-US"/>
          </a:p>
        </p:txBody>
      </p:sp>
      <p:pic>
        <p:nvPicPr>
          <p:cNvPr id="8" name="Picture 7" descr="A graph of sales and drones&#10;&#10;Description automatically generated with medium confidence">
            <a:extLst>
              <a:ext uri="{FF2B5EF4-FFF2-40B4-BE49-F238E27FC236}">
                <a16:creationId xmlns:a16="http://schemas.microsoft.com/office/drawing/2014/main" id="{AE96D684-A854-78F8-C5AA-099CDB47B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17638"/>
            <a:ext cx="7924800" cy="4938712"/>
          </a:xfrm>
          <a:prstGeom prst="rect">
            <a:avLst/>
          </a:prstGeom>
        </p:spPr>
      </p:pic>
    </p:spTree>
    <p:extLst>
      <p:ext uri="{BB962C8B-B14F-4D97-AF65-F5344CB8AC3E}">
        <p14:creationId xmlns:p14="http://schemas.microsoft.com/office/powerpoint/2010/main" val="68338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The Goal</a:t>
            </a:r>
            <a:endParaRPr lang="he-IL" dirty="0">
              <a:solidFill>
                <a:srgbClr val="002060"/>
              </a:solidFill>
            </a:endParaRPr>
          </a:p>
        </p:txBody>
      </p:sp>
      <p:sp>
        <p:nvSpPr>
          <p:cNvPr id="3" name="Content Placeholder 2"/>
          <p:cNvSpPr>
            <a:spLocks noGrp="1"/>
          </p:cNvSpPr>
          <p:nvPr>
            <p:ph idx="1"/>
          </p:nvPr>
        </p:nvSpPr>
        <p:spPr>
          <a:xfrm>
            <a:off x="457200" y="1212172"/>
            <a:ext cx="8229600" cy="4525963"/>
          </a:xfrm>
        </p:spPr>
        <p:txBody>
          <a:bodyPr/>
          <a:lstStyle/>
          <a:p>
            <a:r>
              <a:rPr lang="en-US" sz="3200" b="0" dirty="0">
                <a:solidFill>
                  <a:srgbClr val="000060"/>
                </a:solidFill>
                <a:latin typeface="Arial" panose="020B0604020202020204" pitchFamily="34" charset="0"/>
                <a:cs typeface="Arial" panose="020B0604020202020204" pitchFamily="34" charset="0"/>
              </a:rPr>
              <a:t>Create a powerful tool to control a complicated movement of drone swarms</a:t>
            </a:r>
            <a:endParaRPr lang="en-US" dirty="0">
              <a:solidFill>
                <a:srgbClr val="002060"/>
              </a:solidFill>
            </a:endParaRPr>
          </a:p>
          <a:p>
            <a:pPr lvl="1"/>
            <a:r>
              <a:rPr lang="en-US" dirty="0">
                <a:solidFill>
                  <a:srgbClr val="002060"/>
                </a:solidFill>
              </a:rPr>
              <a:t>No coding needed Easy to use</a:t>
            </a:r>
          </a:p>
          <a:p>
            <a:pPr lvl="1"/>
            <a:r>
              <a:rPr lang="en-US" dirty="0">
                <a:solidFill>
                  <a:srgbClr val="002060"/>
                </a:solidFill>
              </a:rPr>
              <a:t>Accessible, i.e. utilizes cloud services</a:t>
            </a:r>
          </a:p>
        </p:txBody>
      </p:sp>
      <p:sp>
        <p:nvSpPr>
          <p:cNvPr id="4" name="Slide Number Placeholder 3">
            <a:extLst>
              <a:ext uri="{FF2B5EF4-FFF2-40B4-BE49-F238E27FC236}">
                <a16:creationId xmlns:a16="http://schemas.microsoft.com/office/drawing/2014/main" id="{4C6EA8FB-8A72-BAA7-4CB8-7FA4640F521E}"/>
              </a:ext>
            </a:extLst>
          </p:cNvPr>
          <p:cNvSpPr>
            <a:spLocks noGrp="1"/>
          </p:cNvSpPr>
          <p:nvPr>
            <p:ph type="sldNum" sz="quarter" idx="12"/>
          </p:nvPr>
        </p:nvSpPr>
        <p:spPr/>
        <p:txBody>
          <a:bodyPr/>
          <a:lstStyle/>
          <a:p>
            <a:fld id="{B01D9778-10B4-40FB-B4E4-44FA89A86639}" type="slidenum">
              <a:rPr lang="en-US" smtClean="0"/>
              <a:pPr/>
              <a:t>5</a:t>
            </a:fld>
            <a:endParaRPr lang="en-US"/>
          </a:p>
        </p:txBody>
      </p:sp>
      <p:pic>
        <p:nvPicPr>
          <p:cNvPr id="10" name="Picture 9">
            <a:extLst>
              <a:ext uri="{FF2B5EF4-FFF2-40B4-BE49-F238E27FC236}">
                <a16:creationId xmlns:a16="http://schemas.microsoft.com/office/drawing/2014/main" id="{CA157E48-17BA-4145-B3FA-BCE59547ACB1}"/>
              </a:ext>
            </a:extLst>
          </p:cNvPr>
          <p:cNvPicPr>
            <a:picLocks noChangeAspect="1"/>
          </p:cNvPicPr>
          <p:nvPr/>
        </p:nvPicPr>
        <p:blipFill rotWithShape="1">
          <a:blip r:embed="rId2"/>
          <a:srcRect b="36126"/>
          <a:stretch/>
        </p:blipFill>
        <p:spPr>
          <a:xfrm>
            <a:off x="5181599" y="3306055"/>
            <a:ext cx="3694962" cy="3563235"/>
          </a:xfrm>
          <a:prstGeom prst="rect">
            <a:avLst/>
          </a:prstGeom>
        </p:spPr>
      </p:pic>
      <p:sp>
        <p:nvSpPr>
          <p:cNvPr id="11" name="Right Arrow 10">
            <a:extLst>
              <a:ext uri="{FF2B5EF4-FFF2-40B4-BE49-F238E27FC236}">
                <a16:creationId xmlns:a16="http://schemas.microsoft.com/office/drawing/2014/main" id="{3435F339-C611-E0E7-BE7C-148EF53777C6}"/>
              </a:ext>
            </a:extLst>
          </p:cNvPr>
          <p:cNvSpPr/>
          <p:nvPr/>
        </p:nvSpPr>
        <p:spPr bwMode="auto">
          <a:xfrm>
            <a:off x="3988054" y="4145614"/>
            <a:ext cx="901931" cy="979309"/>
          </a:xfrm>
          <a:prstGeom prst="rightArrow">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1042988" rtl="0" eaLnBrk="0" fontAlgn="base" latinLnBrk="0" hangingPunct="0">
              <a:lnSpc>
                <a:spcPct val="100000"/>
              </a:lnSpc>
              <a:spcBef>
                <a:spcPct val="0"/>
              </a:spcBef>
              <a:spcAft>
                <a:spcPct val="0"/>
              </a:spcAft>
              <a:buClrTx/>
              <a:buSzTx/>
              <a:buFontTx/>
              <a:buNone/>
              <a:tabLst/>
            </a:pPr>
            <a:endParaRPr kumimoji="0" lang="en-US" sz="4600" b="1" i="0" u="none" strike="noStrike" cap="none" normalizeH="0" baseline="0">
              <a:ln>
                <a:noFill/>
              </a:ln>
              <a:solidFill>
                <a:srgbClr val="003399"/>
              </a:solidFill>
              <a:effectLst/>
              <a:latin typeface="Arial" charset="0"/>
            </a:endParaRPr>
          </a:p>
        </p:txBody>
      </p:sp>
      <p:sp>
        <p:nvSpPr>
          <p:cNvPr id="12" name="Right Arrow 11">
            <a:extLst>
              <a:ext uri="{FF2B5EF4-FFF2-40B4-BE49-F238E27FC236}">
                <a16:creationId xmlns:a16="http://schemas.microsoft.com/office/drawing/2014/main" id="{BB3C3D81-F6CF-7604-4641-A2CD41733F5F}"/>
              </a:ext>
            </a:extLst>
          </p:cNvPr>
          <p:cNvSpPr/>
          <p:nvPr/>
        </p:nvSpPr>
        <p:spPr bwMode="auto">
          <a:xfrm rot="10800000">
            <a:off x="3927093" y="5393233"/>
            <a:ext cx="901931" cy="979309"/>
          </a:xfrm>
          <a:prstGeom prst="rightArrow">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1042988" rtl="0" eaLnBrk="0" fontAlgn="base" latinLnBrk="0" hangingPunct="0">
              <a:lnSpc>
                <a:spcPct val="100000"/>
              </a:lnSpc>
              <a:spcBef>
                <a:spcPct val="0"/>
              </a:spcBef>
              <a:spcAft>
                <a:spcPct val="0"/>
              </a:spcAft>
              <a:buClrTx/>
              <a:buSzTx/>
              <a:buFontTx/>
              <a:buNone/>
              <a:tabLst/>
            </a:pPr>
            <a:endParaRPr kumimoji="0" lang="en-US" sz="4600" b="1" i="0" u="none" strike="noStrike" cap="none" normalizeH="0" baseline="0">
              <a:ln>
                <a:noFill/>
              </a:ln>
              <a:solidFill>
                <a:srgbClr val="003399"/>
              </a:solidFill>
              <a:effectLst/>
              <a:latin typeface="Arial" charset="0"/>
            </a:endParaRPr>
          </a:p>
        </p:txBody>
      </p:sp>
      <p:pic>
        <p:nvPicPr>
          <p:cNvPr id="13" name="Picture 12">
            <a:extLst>
              <a:ext uri="{FF2B5EF4-FFF2-40B4-BE49-F238E27FC236}">
                <a16:creationId xmlns:a16="http://schemas.microsoft.com/office/drawing/2014/main" id="{F9D71ADF-CCB3-C793-2CC6-03F568711159}"/>
              </a:ext>
            </a:extLst>
          </p:cNvPr>
          <p:cNvPicPr>
            <a:picLocks noChangeAspect="1"/>
          </p:cNvPicPr>
          <p:nvPr/>
        </p:nvPicPr>
        <p:blipFill rotWithShape="1">
          <a:blip r:embed="rId3"/>
          <a:srcRect b="32504"/>
          <a:stretch/>
        </p:blipFill>
        <p:spPr>
          <a:xfrm>
            <a:off x="282679" y="3391846"/>
            <a:ext cx="3352800" cy="3466154"/>
          </a:xfrm>
          <a:prstGeom prst="rect">
            <a:avLst/>
          </a:prstGeom>
        </p:spPr>
      </p:pic>
    </p:spTree>
    <p:extLst>
      <p:ext uri="{BB962C8B-B14F-4D97-AF65-F5344CB8AC3E}">
        <p14:creationId xmlns:p14="http://schemas.microsoft.com/office/powerpoint/2010/main" val="148427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Our system</a:t>
            </a:r>
            <a:endParaRPr lang="he-IL" dirty="0">
              <a:solidFill>
                <a:srgbClr val="002060"/>
              </a:solidFill>
            </a:endParaRPr>
          </a:p>
        </p:txBody>
      </p:sp>
      <p:sp>
        <p:nvSpPr>
          <p:cNvPr id="4" name="Slide Number Placeholder 3">
            <a:extLst>
              <a:ext uri="{FF2B5EF4-FFF2-40B4-BE49-F238E27FC236}">
                <a16:creationId xmlns:a16="http://schemas.microsoft.com/office/drawing/2014/main" id="{C421CADA-C10E-3BD4-4638-FF6B207FE758}"/>
              </a:ext>
            </a:extLst>
          </p:cNvPr>
          <p:cNvSpPr>
            <a:spLocks noGrp="1"/>
          </p:cNvSpPr>
          <p:nvPr>
            <p:ph type="sldNum" sz="quarter" idx="12"/>
          </p:nvPr>
        </p:nvSpPr>
        <p:spPr/>
        <p:txBody>
          <a:bodyPr/>
          <a:lstStyle/>
          <a:p>
            <a:fld id="{B01D9778-10B4-40FB-B4E4-44FA89A86639}" type="slidenum">
              <a:rPr lang="en-US" smtClean="0"/>
              <a:pPr/>
              <a:t>6</a:t>
            </a:fld>
            <a:endParaRPr lang="en-US"/>
          </a:p>
        </p:txBody>
      </p:sp>
      <p:pic>
        <p:nvPicPr>
          <p:cNvPr id="7" name="Picture 6">
            <a:extLst>
              <a:ext uri="{FF2B5EF4-FFF2-40B4-BE49-F238E27FC236}">
                <a16:creationId xmlns:a16="http://schemas.microsoft.com/office/drawing/2014/main" id="{E0BADD2E-2002-D578-D2F5-58FC76C1A726}"/>
              </a:ext>
            </a:extLst>
          </p:cNvPr>
          <p:cNvPicPr>
            <a:picLocks noChangeAspect="1"/>
          </p:cNvPicPr>
          <p:nvPr/>
        </p:nvPicPr>
        <p:blipFill rotWithShape="1">
          <a:blip r:embed="rId2"/>
          <a:srcRect t="11927"/>
          <a:stretch/>
        </p:blipFill>
        <p:spPr>
          <a:xfrm>
            <a:off x="838200" y="1226164"/>
            <a:ext cx="7848600" cy="5495311"/>
          </a:xfrm>
          <a:prstGeom prst="rect">
            <a:avLst/>
          </a:prstGeom>
        </p:spPr>
      </p:pic>
    </p:spTree>
    <p:extLst>
      <p:ext uri="{BB962C8B-B14F-4D97-AF65-F5344CB8AC3E}">
        <p14:creationId xmlns:p14="http://schemas.microsoft.com/office/powerpoint/2010/main" val="3478379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71828-4880-75F6-627C-84C193ECE5B7}"/>
              </a:ext>
            </a:extLst>
          </p:cNvPr>
          <p:cNvSpPr>
            <a:spLocks noGrp="1"/>
          </p:cNvSpPr>
          <p:nvPr>
            <p:ph type="title"/>
          </p:nvPr>
        </p:nvSpPr>
        <p:spPr>
          <a:xfrm>
            <a:off x="457200" y="838200"/>
            <a:ext cx="8229600" cy="1143000"/>
          </a:xfrm>
        </p:spPr>
        <p:txBody>
          <a:bodyPr>
            <a:normAutofit fontScale="90000"/>
          </a:bodyPr>
          <a:lstStyle/>
          <a:p>
            <a:r>
              <a:rPr lang="en-US" dirty="0"/>
              <a:t>Abstraction of the system using </a:t>
            </a:r>
            <a:br>
              <a:rPr lang="en-US" dirty="0"/>
            </a:br>
            <a:r>
              <a:rPr lang="en-US" dirty="0"/>
              <a:t>Robo-Phone as an OS</a:t>
            </a:r>
          </a:p>
        </p:txBody>
      </p:sp>
      <p:pic>
        <p:nvPicPr>
          <p:cNvPr id="5" name="Content Placeholder 4">
            <a:extLst>
              <a:ext uri="{FF2B5EF4-FFF2-40B4-BE49-F238E27FC236}">
                <a16:creationId xmlns:a16="http://schemas.microsoft.com/office/drawing/2014/main" id="{0AE7EE21-2448-6B7B-F583-5C32226535EB}"/>
              </a:ext>
            </a:extLst>
          </p:cNvPr>
          <p:cNvPicPr>
            <a:picLocks noGrp="1" noChangeAspect="1"/>
          </p:cNvPicPr>
          <p:nvPr>
            <p:ph idx="1"/>
          </p:nvPr>
        </p:nvPicPr>
        <p:blipFill>
          <a:blip r:embed="rId2"/>
          <a:stretch>
            <a:fillRect/>
          </a:stretch>
        </p:blipFill>
        <p:spPr>
          <a:xfrm>
            <a:off x="1" y="2133600"/>
            <a:ext cx="8967448" cy="4222750"/>
          </a:xfrm>
          <a:prstGeom prst="rect">
            <a:avLst/>
          </a:prstGeom>
        </p:spPr>
      </p:pic>
      <p:sp>
        <p:nvSpPr>
          <p:cNvPr id="4" name="Slide Number Placeholder 3">
            <a:extLst>
              <a:ext uri="{FF2B5EF4-FFF2-40B4-BE49-F238E27FC236}">
                <a16:creationId xmlns:a16="http://schemas.microsoft.com/office/drawing/2014/main" id="{31F2930A-811E-F39E-E346-D58D0DA08D3F}"/>
              </a:ext>
            </a:extLst>
          </p:cNvPr>
          <p:cNvSpPr>
            <a:spLocks noGrp="1"/>
          </p:cNvSpPr>
          <p:nvPr>
            <p:ph type="sldNum" sz="quarter" idx="12"/>
          </p:nvPr>
        </p:nvSpPr>
        <p:spPr/>
        <p:txBody>
          <a:bodyPr/>
          <a:lstStyle/>
          <a:p>
            <a:fld id="{B01D9778-10B4-40FB-B4E4-44FA89A86639}" type="slidenum">
              <a:rPr lang="en-US" smtClean="0"/>
              <a:pPr/>
              <a:t>7</a:t>
            </a:fld>
            <a:endParaRPr lang="en-US"/>
          </a:p>
        </p:txBody>
      </p:sp>
    </p:spTree>
    <p:extLst>
      <p:ext uri="{BB962C8B-B14F-4D97-AF65-F5344CB8AC3E}">
        <p14:creationId xmlns:p14="http://schemas.microsoft.com/office/powerpoint/2010/main" val="1334629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Application</a:t>
            </a:r>
            <a:endParaRPr lang="he-IL" dirty="0">
              <a:solidFill>
                <a:srgbClr val="002060"/>
              </a:solidFill>
            </a:endParaRPr>
          </a:p>
        </p:txBody>
      </p:sp>
      <p:sp>
        <p:nvSpPr>
          <p:cNvPr id="4" name="Slide Number Placeholder 3">
            <a:extLst>
              <a:ext uri="{FF2B5EF4-FFF2-40B4-BE49-F238E27FC236}">
                <a16:creationId xmlns:a16="http://schemas.microsoft.com/office/drawing/2014/main" id="{81ED9D48-7DCB-E5F7-2F64-5FF529BBD534}"/>
              </a:ext>
            </a:extLst>
          </p:cNvPr>
          <p:cNvSpPr>
            <a:spLocks noGrp="1"/>
          </p:cNvSpPr>
          <p:nvPr>
            <p:ph type="sldNum" sz="quarter" idx="12"/>
          </p:nvPr>
        </p:nvSpPr>
        <p:spPr/>
        <p:txBody>
          <a:bodyPr/>
          <a:lstStyle/>
          <a:p>
            <a:fld id="{B01D9778-10B4-40FB-B4E4-44FA89A86639}" type="slidenum">
              <a:rPr lang="en-US" smtClean="0"/>
              <a:pPr/>
              <a:t>8</a:t>
            </a:fld>
            <a:endParaRPr lang="en-US"/>
          </a:p>
        </p:txBody>
      </p:sp>
      <p:pic>
        <p:nvPicPr>
          <p:cNvPr id="7" name="Picture 6">
            <a:extLst>
              <a:ext uri="{FF2B5EF4-FFF2-40B4-BE49-F238E27FC236}">
                <a16:creationId xmlns:a16="http://schemas.microsoft.com/office/drawing/2014/main" id="{B1B38FA1-74EC-E5AA-C0BF-B17E67D1D48E}"/>
              </a:ext>
            </a:extLst>
          </p:cNvPr>
          <p:cNvPicPr>
            <a:picLocks noChangeAspect="1"/>
          </p:cNvPicPr>
          <p:nvPr/>
        </p:nvPicPr>
        <p:blipFill>
          <a:blip r:embed="rId4"/>
          <a:stretch>
            <a:fillRect/>
          </a:stretch>
        </p:blipFill>
        <p:spPr>
          <a:xfrm>
            <a:off x="3200400" y="1676400"/>
            <a:ext cx="5943600" cy="4495800"/>
          </a:xfrm>
          <a:prstGeom prst="rect">
            <a:avLst/>
          </a:prstGeom>
        </p:spPr>
      </p:pic>
      <p:pic>
        <p:nvPicPr>
          <p:cNvPr id="8" name="WhatsApp Video 2024-01-29 at 19.02.41">
            <a:hlinkClick r:id="" action="ppaction://media"/>
            <a:extLst>
              <a:ext uri="{FF2B5EF4-FFF2-40B4-BE49-F238E27FC236}">
                <a16:creationId xmlns:a16="http://schemas.microsoft.com/office/drawing/2014/main" id="{2BEEC777-4C1F-8746-460A-2F54B72532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8" y="1523999"/>
            <a:ext cx="3117850" cy="5337175"/>
          </a:xfrm>
          <a:prstGeom prst="rect">
            <a:avLst/>
          </a:prstGeom>
        </p:spPr>
      </p:pic>
    </p:spTree>
    <p:extLst>
      <p:ext uri="{BB962C8B-B14F-4D97-AF65-F5344CB8AC3E}">
        <p14:creationId xmlns:p14="http://schemas.microsoft.com/office/powerpoint/2010/main" val="4357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dirty="0">
                <a:solidFill>
                  <a:srgbClr val="002060"/>
                </a:solidFill>
              </a:rPr>
              <a:t>Converting the image to a pattern</a:t>
            </a:r>
            <a:endParaRPr lang="he-IL" dirty="0">
              <a:solidFill>
                <a:srgbClr val="002060"/>
              </a:solidFill>
            </a:endParaRPr>
          </a:p>
        </p:txBody>
      </p:sp>
      <p:sp>
        <p:nvSpPr>
          <p:cNvPr id="3" name="Slide Number Placeholder 2">
            <a:extLst>
              <a:ext uri="{FF2B5EF4-FFF2-40B4-BE49-F238E27FC236}">
                <a16:creationId xmlns:a16="http://schemas.microsoft.com/office/drawing/2014/main" id="{25546C75-D56A-157F-ECA5-6C69BD3BC177}"/>
              </a:ext>
            </a:extLst>
          </p:cNvPr>
          <p:cNvSpPr>
            <a:spLocks noGrp="1"/>
          </p:cNvSpPr>
          <p:nvPr>
            <p:ph type="sldNum" sz="quarter" idx="12"/>
          </p:nvPr>
        </p:nvSpPr>
        <p:spPr/>
        <p:txBody>
          <a:bodyPr/>
          <a:lstStyle/>
          <a:p>
            <a:fld id="{B01D9778-10B4-40FB-B4E4-44FA89A86639}" type="slidenum">
              <a:rPr lang="en-US" smtClean="0"/>
              <a:pPr/>
              <a:t>9</a:t>
            </a:fld>
            <a:endParaRPr lang="en-US"/>
          </a:p>
        </p:txBody>
      </p:sp>
      <p:pic>
        <p:nvPicPr>
          <p:cNvPr id="7" name="Picture 6" descr="A screenshot of a computer&#10;&#10;Description automatically generated">
            <a:extLst>
              <a:ext uri="{FF2B5EF4-FFF2-40B4-BE49-F238E27FC236}">
                <a16:creationId xmlns:a16="http://schemas.microsoft.com/office/drawing/2014/main" id="{A1AC471F-6AD4-0819-160C-3F7E65EE43C7}"/>
              </a:ext>
            </a:extLst>
          </p:cNvPr>
          <p:cNvPicPr>
            <a:picLocks noChangeAspect="1"/>
          </p:cNvPicPr>
          <p:nvPr/>
        </p:nvPicPr>
        <p:blipFill>
          <a:blip r:embed="rId2"/>
          <a:stretch>
            <a:fillRect/>
          </a:stretch>
        </p:blipFill>
        <p:spPr>
          <a:xfrm>
            <a:off x="0" y="2005093"/>
            <a:ext cx="9144000" cy="4852908"/>
          </a:xfrm>
          <a:prstGeom prst="rect">
            <a:avLst/>
          </a:prstGeom>
        </p:spPr>
      </p:pic>
      <p:sp>
        <p:nvSpPr>
          <p:cNvPr id="12" name="TextBox 11">
            <a:extLst>
              <a:ext uri="{FF2B5EF4-FFF2-40B4-BE49-F238E27FC236}">
                <a16:creationId xmlns:a16="http://schemas.microsoft.com/office/drawing/2014/main" id="{E3E970F1-030F-9A9D-119D-C700C097B64D}"/>
              </a:ext>
            </a:extLst>
          </p:cNvPr>
          <p:cNvSpPr txBox="1"/>
          <p:nvPr/>
        </p:nvSpPr>
        <p:spPr>
          <a:xfrm>
            <a:off x="685800" y="1499235"/>
            <a:ext cx="8229600" cy="369332"/>
          </a:xfrm>
          <a:prstGeom prst="rect">
            <a:avLst/>
          </a:prstGeom>
          <a:noFill/>
        </p:spPr>
        <p:txBody>
          <a:bodyPr wrap="square" rtlCol="0">
            <a:spAutoFit/>
          </a:bodyPr>
          <a:lstStyle/>
          <a:p>
            <a:r>
              <a:rPr lang="en-US" dirty="0"/>
              <a:t>From the discrete pattern, we can derive the drones’ movement coordinates</a:t>
            </a:r>
          </a:p>
        </p:txBody>
      </p:sp>
    </p:spTree>
    <p:extLst>
      <p:ext uri="{BB962C8B-B14F-4D97-AF65-F5344CB8AC3E}">
        <p14:creationId xmlns:p14="http://schemas.microsoft.com/office/powerpoint/2010/main" val="1320404748"/>
      </p:ext>
    </p:extLst>
  </p:cSld>
  <p:clrMapOvr>
    <a:masterClrMapping/>
  </p:clrMapOvr>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43669</TotalTime>
  <Words>412</Words>
  <Application>Microsoft Macintosh PowerPoint</Application>
  <PresentationFormat>On-screen Show (4:3)</PresentationFormat>
  <Paragraphs>73</Paragraphs>
  <Slides>14</Slides>
  <Notes>2</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Operations on Swarm of Drones Formation and Shape Control</vt:lpstr>
      <vt:lpstr>Outline</vt:lpstr>
      <vt:lpstr>Why drone swarms are important?</vt:lpstr>
      <vt:lpstr>Drones’ usage growth</vt:lpstr>
      <vt:lpstr>The Goal</vt:lpstr>
      <vt:lpstr>Our system</vt:lpstr>
      <vt:lpstr>Abstraction of the system using  Robo-Phone as an OS</vt:lpstr>
      <vt:lpstr>Application</vt:lpstr>
      <vt:lpstr>Converting the image to a pattern</vt:lpstr>
      <vt:lpstr>Position detection using the Green Square</vt:lpstr>
      <vt:lpstr>Firebase and Path simulation</vt:lpstr>
      <vt:lpstr>POV from an external source vs. Drone’s camera</vt:lpstr>
      <vt:lpstr>Challenges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פרוייקט פיתוח אלגורית'ם לזיהוי אנשים בתמונות</dc:title>
  <dc:creator>Idan Burstein</dc:creator>
  <cp:lastModifiedBy>Arnold Cheskis</cp:lastModifiedBy>
  <cp:revision>666</cp:revision>
  <cp:lastPrinted>2014-09-21T12:04:19Z</cp:lastPrinted>
  <dcterms:created xsi:type="dcterms:W3CDTF">2012-05-28T18:42:10Z</dcterms:created>
  <dcterms:modified xsi:type="dcterms:W3CDTF">2024-03-20T03:51:36Z</dcterms:modified>
</cp:coreProperties>
</file>